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45599"/>
            <a:ext cx="368504" cy="3810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hyperlink" Target="https://pip.pypa.io/en/stable/installing/" TargetMode="Externa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NTI_MEND"/>
          <p:cNvSpPr txBox="1">
            <a:spLocks noGrp="1"/>
          </p:cNvSpPr>
          <p:nvPr>
            <p:ph type="ctrTitle"/>
          </p:nvPr>
        </p:nvSpPr>
        <p:spPr>
          <a:xfrm>
            <a:off x="1270000" y="729307"/>
            <a:ext cx="10464800" cy="1556693"/>
          </a:xfrm>
          <a:prstGeom prst="rect">
            <a:avLst/>
          </a:prstGeom>
        </p:spPr>
        <p:txBody>
          <a:bodyPr/>
          <a:lstStyle/>
          <a:p>
            <a:r>
              <a:t>SENTI_MEND</a:t>
            </a:r>
          </a:p>
        </p:txBody>
      </p:sp>
      <p:sp>
        <p:nvSpPr>
          <p:cNvPr id="120" name="A recommender utility:    Motivation: Parent’s guide on kid’s books based on other parent’s feedback"/>
          <p:cNvSpPr txBox="1">
            <a:spLocks noGrp="1"/>
          </p:cNvSpPr>
          <p:nvPr>
            <p:ph type="subTitle" sz="quarter" idx="1"/>
          </p:nvPr>
        </p:nvSpPr>
        <p:spPr>
          <a:xfrm>
            <a:off x="1117600" y="3105150"/>
            <a:ext cx="10464800" cy="1130300"/>
          </a:xfrm>
          <a:prstGeom prst="rect">
            <a:avLst/>
          </a:prstGeom>
        </p:spPr>
        <p:txBody>
          <a:bodyPr>
            <a:normAutofit lnSpcReduction="10000"/>
          </a:bodyPr>
          <a:lstStyle/>
          <a:p>
            <a:pPr defTabSz="414781">
              <a:defRPr sz="2272"/>
            </a:pPr>
            <a:r>
              <a:t>A recommender utility:  </a:t>
            </a:r>
            <a:br/>
            <a:r>
              <a:t/>
            </a:r>
            <a:br/>
            <a:r>
              <a:t>Motivation: Parent’s guide on kid’s books based on other parent’s feedback</a:t>
            </a:r>
          </a:p>
        </p:txBody>
      </p:sp>
      <p:sp>
        <p:nvSpPr>
          <p:cNvPr id="121" name="Sentiment Based and Rating Based recommender"/>
          <p:cNvSpPr txBox="1"/>
          <p:nvPr/>
        </p:nvSpPr>
        <p:spPr>
          <a:xfrm>
            <a:off x="866013" y="4416424"/>
            <a:ext cx="10967975"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Sentiment Based and Rating Based recommender</a:t>
            </a:r>
          </a:p>
        </p:txBody>
      </p:sp>
      <p:sp>
        <p:nvSpPr>
          <p:cNvPr id="122" name="Members:…"/>
          <p:cNvSpPr txBox="1"/>
          <p:nvPr/>
        </p:nvSpPr>
        <p:spPr>
          <a:xfrm>
            <a:off x="4783728" y="5651499"/>
            <a:ext cx="3437345" cy="220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Members:</a:t>
            </a:r>
          </a:p>
          <a:p>
            <a:pPr>
              <a:defRPr sz="3300"/>
            </a:pPr>
            <a:r>
              <a:t>Amitesh Shukla</a:t>
            </a:r>
          </a:p>
          <a:p>
            <a:pPr>
              <a:defRPr sz="3300"/>
            </a:pPr>
            <a:r>
              <a:t>Haibin Huang</a:t>
            </a:r>
          </a:p>
          <a:p>
            <a:pPr>
              <a:defRPr sz="3300"/>
            </a:pPr>
            <a:r>
              <a:t>Raymond Ordona</a:t>
            </a:r>
          </a:p>
        </p:txBody>
      </p:sp>
      <p:sp>
        <p:nvSpPr>
          <p:cNvPr id="123" name="Narrated by: Raymond Ordona"/>
          <p:cNvSpPr txBox="1"/>
          <p:nvPr/>
        </p:nvSpPr>
        <p:spPr>
          <a:xfrm>
            <a:off x="3110725" y="8175624"/>
            <a:ext cx="6783350"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Narrated by: Raymond Ordona</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77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ample Use Case"/>
          <p:cNvSpPr txBox="1">
            <a:spLocks noGrp="1"/>
          </p:cNvSpPr>
          <p:nvPr>
            <p:ph type="title"/>
          </p:nvPr>
        </p:nvSpPr>
        <p:spPr>
          <a:prstGeom prst="rect">
            <a:avLst/>
          </a:prstGeom>
        </p:spPr>
        <p:txBody>
          <a:bodyPr/>
          <a:lstStyle/>
          <a:p>
            <a:r>
              <a:rPr dirty="0"/>
              <a:t>Sample Use Case</a:t>
            </a:r>
          </a:p>
        </p:txBody>
      </p:sp>
      <p:sp>
        <p:nvSpPr>
          <p:cNvPr id="150" name="To add a book (simulating adding a book):…"/>
          <p:cNvSpPr txBox="1">
            <a:spLocks noGrp="1"/>
          </p:cNvSpPr>
          <p:nvPr>
            <p:ph type="body" idx="1"/>
          </p:nvPr>
        </p:nvSpPr>
        <p:spPr>
          <a:xfrm>
            <a:off x="736600" y="2489200"/>
            <a:ext cx="11377117" cy="6286500"/>
          </a:xfrm>
          <a:prstGeom prst="rect">
            <a:avLst/>
          </a:prstGeom>
        </p:spPr>
        <p:txBody>
          <a:bodyPr anchor="t"/>
          <a:lstStyle/>
          <a:p>
            <a:pPr>
              <a:defRPr sz="2600"/>
            </a:pPr>
            <a:r>
              <a:rPr dirty="0"/>
              <a:t>To add a book (simulating adding a book):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 -t “This is a new book" -u "IamAuthor"  -k “Math” -n “This book teaches math for kids”</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lang="en-US" dirty="0" smtClean="0"/>
              <a:t>New Book Added</a:t>
            </a:r>
            <a:r>
              <a:rPr dirty="0" smtClean="0"/>
              <a:t>:</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Book Title: This is a new book</a:t>
            </a:r>
          </a:p>
          <a:p>
            <a:pPr marL="0" indent="0" defTabSz="457200">
              <a:spcBef>
                <a:spcPts val="0"/>
              </a:spcBef>
              <a:buSzTx/>
              <a:buNone/>
              <a:defRPr sz="1360">
                <a:latin typeface="Menlo"/>
                <a:ea typeface="Menlo"/>
                <a:cs typeface="Menlo"/>
                <a:sym typeface="Menlo"/>
              </a:defRPr>
            </a:pPr>
            <a:r>
              <a:rPr dirty="0"/>
              <a:t>           Author: IamAuthor</a:t>
            </a:r>
          </a:p>
          <a:p>
            <a:pPr marL="0" indent="0" defTabSz="457200">
              <a:spcBef>
                <a:spcPts val="0"/>
              </a:spcBef>
              <a:buSzTx/>
              <a:buNone/>
              <a:defRPr sz="1360">
                <a:latin typeface="Menlo"/>
                <a:ea typeface="Menlo"/>
                <a:cs typeface="Menlo"/>
                <a:sym typeface="Menlo"/>
              </a:defRPr>
            </a:pPr>
            <a:r>
              <a:rPr dirty="0"/>
              <a:t>         Category: Math</a:t>
            </a:r>
          </a:p>
          <a:p>
            <a:pPr marL="0" indent="0" defTabSz="457200">
              <a:spcBef>
                <a:spcPts val="0"/>
              </a:spcBef>
              <a:buSzTx/>
              <a:buNone/>
              <a:defRPr sz="1360">
                <a:latin typeface="Menlo"/>
                <a:ea typeface="Menlo"/>
                <a:cs typeface="Menlo"/>
                <a:sym typeface="Menlo"/>
              </a:defRPr>
            </a:pPr>
            <a:r>
              <a:rPr dirty="0"/>
              <a:t>      Description: This book teaches math for kids</a:t>
            </a:r>
          </a:p>
          <a:p>
            <a:pPr>
              <a:defRPr sz="2600"/>
            </a:pPr>
            <a:r>
              <a:rPr dirty="0"/>
              <a:t>To rate a book (simulating click-throughs and feedback):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-r 5 -t 244 -f "This is a good book to read" -u “GoodParent"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User review recorded:</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Parent User: fee2785eff7af4 (Hashed)</a:t>
            </a:r>
          </a:p>
          <a:p>
            <a:pPr marL="0" indent="0" defTabSz="457200">
              <a:spcBef>
                <a:spcPts val="0"/>
              </a:spcBef>
              <a:buSzTx/>
              <a:buNone/>
              <a:defRPr sz="1360">
                <a:latin typeface="Menlo"/>
                <a:ea typeface="Menlo"/>
                <a:cs typeface="Menlo"/>
                <a:sym typeface="Menlo"/>
              </a:defRPr>
            </a:pPr>
            <a:r>
              <a:rPr dirty="0"/>
              <a:t>       Book Title: Greek Myths for Young Children</a:t>
            </a:r>
          </a:p>
          <a:p>
            <a:pPr marL="0" indent="0" defTabSz="457200">
              <a:spcBef>
                <a:spcPts val="0"/>
              </a:spcBef>
              <a:buSzTx/>
              <a:buNone/>
              <a:defRPr sz="1360">
                <a:latin typeface="Menlo"/>
                <a:ea typeface="Menlo"/>
                <a:cs typeface="Menlo"/>
                <a:sym typeface="Menlo"/>
              </a:defRPr>
            </a:pPr>
            <a:r>
              <a:rPr dirty="0"/>
              <a:t>             Rate: 5</a:t>
            </a:r>
          </a:p>
          <a:p>
            <a:pPr marL="0" indent="0" defTabSz="457200">
              <a:spcBef>
                <a:spcPts val="0"/>
              </a:spcBef>
              <a:buSzTx/>
              <a:buNone/>
              <a:defRPr sz="1360">
                <a:latin typeface="Menlo"/>
                <a:ea typeface="Menlo"/>
                <a:cs typeface="Menlo"/>
                <a:sym typeface="Menlo"/>
              </a:defRPr>
            </a:pPr>
            <a:r>
              <a:rPr dirty="0"/>
              <a:t>         Feedback: This is a good book to read</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66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mple Use Case"/>
          <p:cNvSpPr txBox="1">
            <a:spLocks noGrp="1"/>
          </p:cNvSpPr>
          <p:nvPr>
            <p:ph type="title"/>
          </p:nvPr>
        </p:nvSpPr>
        <p:spPr>
          <a:prstGeom prst="rect">
            <a:avLst/>
          </a:prstGeom>
        </p:spPr>
        <p:txBody>
          <a:bodyPr/>
          <a:lstStyle/>
          <a:p>
            <a:r>
              <a:t>Sample Use Case</a:t>
            </a:r>
          </a:p>
        </p:txBody>
      </p:sp>
      <p:sp>
        <p:nvSpPr>
          <p:cNvPr id="153" name="Evaluating the Recommender:…"/>
          <p:cNvSpPr txBox="1">
            <a:spLocks noGrp="1"/>
          </p:cNvSpPr>
          <p:nvPr>
            <p:ph type="body" idx="1"/>
          </p:nvPr>
        </p:nvSpPr>
        <p:spPr>
          <a:xfrm>
            <a:off x="952500" y="2324100"/>
            <a:ext cx="11099800" cy="6286500"/>
          </a:xfrm>
          <a:prstGeom prst="rect">
            <a:avLst/>
          </a:prstGeom>
        </p:spPr>
        <p:txBody>
          <a:bodyPr anchor="t"/>
          <a:lstStyle/>
          <a:p>
            <a:pPr>
              <a:defRPr sz="2600"/>
            </a:pPr>
            <a:r>
              <a:rPr dirty="0"/>
              <a:t>Evaluating the Recommender:</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t>
            </a:r>
            <a:r>
              <a:rPr dirty="0" smtClean="0"/>
              <a:t>-</a:t>
            </a:r>
            <a:r>
              <a:rPr lang="en-US" dirty="0" smtClean="0"/>
              <a:t>e</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Precision-Recall analysis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 E N T I M E N 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POS          NEG</a:t>
            </a:r>
          </a:p>
          <a:p>
            <a:pPr marL="0" indent="0" defTabSz="457200">
              <a:spcBef>
                <a:spcPts val="0"/>
              </a:spcBef>
              <a:buSzTx/>
              <a:buNone/>
              <a:defRPr sz="1360">
                <a:latin typeface="Menlo"/>
                <a:ea typeface="Menlo"/>
                <a:cs typeface="Menlo"/>
                <a:sym typeface="Menlo"/>
              </a:defRPr>
            </a:pPr>
            <a:r>
              <a:rPr dirty="0"/>
              <a:t>S        ----------------------------------</a:t>
            </a:r>
          </a:p>
          <a:p>
            <a:pPr marL="0" indent="0" defTabSz="457200">
              <a:spcBef>
                <a:spcPts val="0"/>
              </a:spcBef>
              <a:buSzTx/>
              <a:buNone/>
              <a:defRPr sz="1360">
                <a:latin typeface="Menlo"/>
                <a:ea typeface="Menlo"/>
                <a:cs typeface="Menlo"/>
                <a:sym typeface="Menlo"/>
              </a:defRPr>
            </a:pPr>
            <a:r>
              <a:rPr dirty="0"/>
              <a:t>C   POS        296    |      19</a:t>
            </a:r>
          </a:p>
          <a:p>
            <a:pPr marL="0" indent="0" defTabSz="457200">
              <a:spcBef>
                <a:spcPts val="0"/>
              </a:spcBef>
              <a:buSzTx/>
              <a:buNone/>
              <a:defRPr sz="1360">
                <a:latin typeface="Menlo"/>
                <a:ea typeface="Menlo"/>
                <a:cs typeface="Menlo"/>
                <a:sym typeface="Menlo"/>
              </a:defRPr>
            </a:pPr>
            <a:r>
              <a:rPr dirty="0"/>
              <a:t>O        ----------------------------------</a:t>
            </a:r>
          </a:p>
          <a:p>
            <a:pPr marL="0" indent="0" defTabSz="457200">
              <a:spcBef>
                <a:spcPts val="0"/>
              </a:spcBef>
              <a:buSzTx/>
              <a:buNone/>
              <a:defRPr sz="1360">
                <a:latin typeface="Menlo"/>
                <a:ea typeface="Menlo"/>
                <a:cs typeface="Menlo"/>
                <a:sym typeface="Menlo"/>
              </a:defRPr>
            </a:pPr>
            <a:r>
              <a:rPr dirty="0"/>
              <a:t>R   NEG          7    |      14</a:t>
            </a:r>
          </a:p>
          <a:p>
            <a:pPr marL="0" indent="0" defTabSz="457200">
              <a:spcBef>
                <a:spcPts val="0"/>
              </a:spcBef>
              <a:buSzTx/>
              <a:buNone/>
              <a:defRPr sz="1360">
                <a:latin typeface="Menlo"/>
                <a:ea typeface="Menlo"/>
                <a:cs typeface="Menlo"/>
                <a:sym typeface="Menlo"/>
              </a:defRPr>
            </a:pPr>
            <a:r>
              <a:rPr dirty="0"/>
              <a:t>E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  :  0.98</a:t>
            </a:r>
          </a:p>
          <a:p>
            <a:pPr marL="0" indent="0" defTabSz="457200">
              <a:spcBef>
                <a:spcPts val="0"/>
              </a:spcBef>
              <a:buSzTx/>
              <a:buNone/>
              <a:defRPr sz="1360">
                <a:latin typeface="Menlo"/>
                <a:ea typeface="Menlo"/>
                <a:cs typeface="Menlo"/>
                <a:sym typeface="Menlo"/>
              </a:defRPr>
            </a:pPr>
            <a:r>
              <a:rPr dirty="0"/>
              <a:t>Recall     :  0.94</a:t>
            </a:r>
          </a:p>
          <a:p>
            <a:pPr marL="0" indent="0" defTabSz="457200">
              <a:spcBef>
                <a:spcPts val="0"/>
              </a:spcBef>
              <a:buSzTx/>
              <a:buNone/>
              <a:defRPr sz="1360">
                <a:latin typeface="Menlo"/>
                <a:ea typeface="Menlo"/>
                <a:cs typeface="Menlo"/>
                <a:sym typeface="Menlo"/>
              </a:defRPr>
            </a:pPr>
            <a:r>
              <a:rPr dirty="0"/>
              <a:t>F1-MEASURE :  0.96</a:t>
            </a:r>
            <a:br>
              <a:rPr dirty="0"/>
            </a:b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a:r>
            <a:br>
              <a:rPr dirty="0"/>
            </a:br>
            <a:r>
              <a:rPr sz="1660" dirty="0"/>
              <a:t>Now, Edit the senti_mend.conf and change algo=“vader” to algo=“swn” and rerun the command. See the result.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21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ample Use Case"/>
          <p:cNvSpPr txBox="1">
            <a:spLocks noGrp="1"/>
          </p:cNvSpPr>
          <p:nvPr>
            <p:ph type="title"/>
          </p:nvPr>
        </p:nvSpPr>
        <p:spPr>
          <a:prstGeom prst="rect">
            <a:avLst/>
          </a:prstGeom>
        </p:spPr>
        <p:txBody>
          <a:bodyPr/>
          <a:lstStyle/>
          <a:p>
            <a:r>
              <a:t>Sample Use Case</a:t>
            </a:r>
          </a:p>
        </p:txBody>
      </p:sp>
      <p:sp>
        <p:nvSpPr>
          <p:cNvPr id="156" name="$ ./senti_mend.py -e “We hope you liked our presentation. :)&quot;…"/>
          <p:cNvSpPr txBox="1">
            <a:spLocks noGrp="1"/>
          </p:cNvSpPr>
          <p:nvPr>
            <p:ph type="body" idx="1"/>
          </p:nvPr>
        </p:nvSpPr>
        <p:spPr>
          <a:prstGeom prst="rect">
            <a:avLst/>
          </a:prstGeom>
        </p:spPr>
        <p:txBody>
          <a:bodyPr anchor="t"/>
          <a:lstStyle/>
          <a:p>
            <a:pPr>
              <a:defRPr sz="2600"/>
            </a:pPr>
            <a:endParaRPr dirty="0"/>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 ./senti_mend.py </a:t>
            </a:r>
            <a:r>
              <a:rPr dirty="0" smtClean="0"/>
              <a:t>-</a:t>
            </a:r>
            <a:r>
              <a:rPr lang="en-US" dirty="0" smtClean="0"/>
              <a:t>p</a:t>
            </a:r>
            <a:r>
              <a:rPr dirty="0" smtClean="0"/>
              <a:t> </a:t>
            </a:r>
            <a:r>
              <a:rPr dirty="0"/>
              <a:t>“We hope you liked our presentation. :)"</a:t>
            </a:r>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Evaluating </a:t>
            </a:r>
            <a:r>
              <a:rPr lang="en-US" dirty="0" smtClean="0"/>
              <a:t>polarity </a:t>
            </a:r>
            <a:r>
              <a:rPr dirty="0" smtClean="0"/>
              <a:t>...</a:t>
            </a:r>
            <a:endParaRPr dirty="0"/>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Positive</a:t>
            </a:r>
          </a:p>
        </p:txBody>
      </p:sp>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7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NLP Features"/>
          <p:cNvSpPr txBox="1">
            <a:spLocks noGrp="1"/>
          </p:cNvSpPr>
          <p:nvPr>
            <p:ph type="title"/>
          </p:nvPr>
        </p:nvSpPr>
        <p:spPr>
          <a:prstGeom prst="rect">
            <a:avLst/>
          </a:prstGeom>
        </p:spPr>
        <p:txBody>
          <a:bodyPr/>
          <a:lstStyle/>
          <a:p>
            <a:r>
              <a:t>NLP Features</a:t>
            </a:r>
          </a:p>
        </p:txBody>
      </p:sp>
      <p:sp>
        <p:nvSpPr>
          <p:cNvPr id="159" name="Tokenizer…"/>
          <p:cNvSpPr txBox="1">
            <a:spLocks noGrp="1"/>
          </p:cNvSpPr>
          <p:nvPr>
            <p:ph type="body" idx="1"/>
          </p:nvPr>
        </p:nvSpPr>
        <p:spPr>
          <a:prstGeom prst="rect">
            <a:avLst/>
          </a:prstGeom>
        </p:spPr>
        <p:txBody>
          <a:bodyPr/>
          <a:lstStyle/>
          <a:p>
            <a:pPr marL="388620" indent="-388620" defTabSz="496570">
              <a:spcBef>
                <a:spcPts val="3500"/>
              </a:spcBef>
              <a:defRPr sz="3230"/>
            </a:pPr>
            <a:r>
              <a:t>Tokenizer</a:t>
            </a:r>
          </a:p>
          <a:p>
            <a:pPr marL="388620" indent="-388620" defTabSz="496570">
              <a:spcBef>
                <a:spcPts val="3500"/>
              </a:spcBef>
              <a:defRPr sz="3230"/>
            </a:pPr>
            <a:r>
              <a:t>Preprocessing (LowerCase, Unigram-Bigram)</a:t>
            </a:r>
          </a:p>
          <a:p>
            <a:pPr marL="388620" indent="-388620" defTabSz="496570">
              <a:spcBef>
                <a:spcPts val="3500"/>
              </a:spcBef>
              <a:defRPr sz="3230"/>
            </a:pPr>
            <a:r>
              <a:t>Part-of-Speach Tags</a:t>
            </a:r>
          </a:p>
          <a:p>
            <a:pPr marL="388620" indent="-388620" defTabSz="496570">
              <a:spcBef>
                <a:spcPts val="3500"/>
              </a:spcBef>
              <a:defRPr sz="3230"/>
            </a:pPr>
            <a:r>
              <a:t>Lemmatization</a:t>
            </a:r>
          </a:p>
          <a:p>
            <a:pPr marL="388620" indent="-388620" defTabSz="496570">
              <a:spcBef>
                <a:spcPts val="3500"/>
              </a:spcBef>
              <a:defRPr sz="3230"/>
            </a:pPr>
            <a:r>
              <a:t>Stemming</a:t>
            </a:r>
          </a:p>
          <a:p>
            <a:pPr marL="388620" indent="-388620" defTabSz="496570">
              <a:spcBef>
                <a:spcPts val="3500"/>
              </a:spcBef>
              <a:defRPr sz="3230"/>
            </a:pPr>
            <a:r>
              <a:t>Sentiment Scoring using SentiWorldNet lexicon</a:t>
            </a:r>
          </a:p>
          <a:p>
            <a:pPr marL="388620" indent="-388620" defTabSz="496570">
              <a:spcBef>
                <a:spcPts val="3500"/>
              </a:spcBef>
              <a:defRPr sz="3230"/>
            </a:pPr>
            <a:r>
              <a:t>Sentiment Scoring using Vader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core"/>
          <p:cNvSpPr txBox="1">
            <a:spLocks noGrp="1"/>
          </p:cNvSpPr>
          <p:nvPr>
            <p:ph type="title"/>
          </p:nvPr>
        </p:nvSpPr>
        <p:spPr>
          <a:prstGeom prst="rect">
            <a:avLst/>
          </a:prstGeom>
        </p:spPr>
        <p:txBody>
          <a:bodyPr/>
          <a:lstStyle/>
          <a:p>
            <a:r>
              <a:t>Score</a:t>
            </a:r>
          </a:p>
        </p:txBody>
      </p:sp>
      <p:sp>
        <p:nvSpPr>
          <p:cNvPr id="162" name="User Rating (between 1 to 5)…"/>
          <p:cNvSpPr txBox="1">
            <a:spLocks noGrp="1"/>
          </p:cNvSpPr>
          <p:nvPr>
            <p:ph type="body" sz="quarter" idx="1"/>
          </p:nvPr>
        </p:nvSpPr>
        <p:spPr>
          <a:xfrm>
            <a:off x="2402854" y="2349500"/>
            <a:ext cx="11099801" cy="2120900"/>
          </a:xfrm>
          <a:prstGeom prst="rect">
            <a:avLst/>
          </a:prstGeom>
        </p:spPr>
        <p:txBody>
          <a:bodyPr anchor="t"/>
          <a:lstStyle/>
          <a:p>
            <a:r>
              <a:t>User Rating (between 1 to 5)</a:t>
            </a:r>
          </a:p>
          <a:p>
            <a:r>
              <a:t>User Feedback (Sentiment Polarity)</a:t>
            </a:r>
          </a:p>
        </p:txBody>
      </p:sp>
      <p:sp>
        <p:nvSpPr>
          <p:cNvPr id="163" name="Polarity:  Positive = Positive / ( Positive + Negative )…"/>
          <p:cNvSpPr txBox="1"/>
          <p:nvPr/>
        </p:nvSpPr>
        <p:spPr>
          <a:xfrm>
            <a:off x="843711" y="4724400"/>
            <a:ext cx="11317378" cy="127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Polarity:  Positive = Positive / ( Positive + Negative )</a:t>
            </a:r>
          </a:p>
          <a:p>
            <a:pPr algn="l"/>
            <a:r>
              <a:t>               Positive = {0,1}</a:t>
            </a:r>
          </a:p>
        </p:txBody>
      </p:sp>
      <p:sp>
        <p:nvSpPr>
          <p:cNvPr id="164" name="Scale to (1-5) :  Positive = Positive * 20"/>
          <p:cNvSpPr txBox="1"/>
          <p:nvPr/>
        </p:nvSpPr>
        <p:spPr>
          <a:xfrm>
            <a:off x="866609" y="6248400"/>
            <a:ext cx="845218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Scale to (1-5) :  Positive = Positive * 20</a:t>
            </a:r>
          </a:p>
        </p:txBody>
      </p:sp>
      <p:sp>
        <p:nvSpPr>
          <p:cNvPr id="165" name="Score:  average ( Rating + Scaled Positive Polarity )"/>
          <p:cNvSpPr txBox="1"/>
          <p:nvPr/>
        </p:nvSpPr>
        <p:spPr>
          <a:xfrm>
            <a:off x="745908" y="7327899"/>
            <a:ext cx="11258983"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Score:  average ( Rating + Scaled Positive Polarity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3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7" name="Table"/>
          <p:cNvGraphicFramePr/>
          <p:nvPr/>
        </p:nvGraphicFramePr>
        <p:xfrm>
          <a:off x="2766764" y="2425716"/>
          <a:ext cx="7471266" cy="2942526"/>
        </p:xfrm>
        <a:graphic>
          <a:graphicData uri="http://schemas.openxmlformats.org/drawingml/2006/table">
            <a:tbl>
              <a:tblPr firstRow="1" firstCol="1">
                <a:tableStyleId>{4C3C2611-4C71-4FC5-86AE-919BDF0F9419}</a:tableStyleId>
              </a:tblPr>
              <a:tblGrid>
                <a:gridCol w="1245211"/>
                <a:gridCol w="1245211"/>
                <a:gridCol w="1245211"/>
                <a:gridCol w="1245211"/>
                <a:gridCol w="1245211"/>
                <a:gridCol w="1245211"/>
              </a:tblGrid>
              <a:tr h="490421">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Book2</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Parent1</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3</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Parent2</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Parent3</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Parent5</a:t>
                      </a:r>
                    </a:p>
                  </a:txBody>
                  <a:tcPr marL="50800" marR="50800" marT="50800" marB="50800" anchor="ctr" horzOverflow="overflow">
                    <a:solidFill>
                      <a:schemeClr val="accent5">
                        <a:hueOff val="100859"/>
                        <a:satOff val="-13629"/>
                        <a:lumOff val="23879"/>
                      </a:schemeClr>
                    </a:solidFill>
                  </a:tcPr>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bl>
          </a:graphicData>
        </a:graphic>
      </p:graphicFrame>
      <p:sp>
        <p:nvSpPr>
          <p:cNvPr id="168" name="4"/>
          <p:cNvSpPr/>
          <p:nvPr/>
        </p:nvSpPr>
        <p:spPr>
          <a:xfrm>
            <a:off x="5763964" y="29545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69" name="4"/>
          <p:cNvSpPr/>
          <p:nvPr/>
        </p:nvSpPr>
        <p:spPr>
          <a:xfrm>
            <a:off x="5763964" y="34244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70" name="4"/>
          <p:cNvSpPr/>
          <p:nvPr/>
        </p:nvSpPr>
        <p:spPr>
          <a:xfrm>
            <a:off x="4506664" y="29545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1" name="4"/>
          <p:cNvSpPr/>
          <p:nvPr/>
        </p:nvSpPr>
        <p:spPr>
          <a:xfrm>
            <a:off x="83039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2" name="4"/>
          <p:cNvSpPr/>
          <p:nvPr/>
        </p:nvSpPr>
        <p:spPr>
          <a:xfrm>
            <a:off x="94977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3" name="5"/>
          <p:cNvSpPr/>
          <p:nvPr/>
        </p:nvSpPr>
        <p:spPr>
          <a:xfrm>
            <a:off x="5763964" y="43896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5</a:t>
            </a:r>
          </a:p>
        </p:txBody>
      </p:sp>
      <p:sp>
        <p:nvSpPr>
          <p:cNvPr id="174" name="5"/>
          <p:cNvSpPr/>
          <p:nvPr/>
        </p:nvSpPr>
        <p:spPr>
          <a:xfrm>
            <a:off x="70212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5" name="5"/>
          <p:cNvSpPr/>
          <p:nvPr/>
        </p:nvSpPr>
        <p:spPr>
          <a:xfrm>
            <a:off x="82785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6" name="2"/>
          <p:cNvSpPr/>
          <p:nvPr/>
        </p:nvSpPr>
        <p:spPr>
          <a:xfrm>
            <a:off x="8278564" y="2954523"/>
            <a:ext cx="360711" cy="391469"/>
          </a:xfrm>
          <a:prstGeom prst="roundRect">
            <a:avLst>
              <a:gd name="adj" fmla="val 16279"/>
            </a:avLst>
          </a:prstGeom>
          <a:gradFill>
            <a:gsLst>
              <a:gs pos="0">
                <a:schemeClr val="accent1"/>
              </a:gs>
              <a:gs pos="100000">
                <a:schemeClr val="accent1">
                  <a:hueOff val="321133"/>
                  <a:satOff val="-12043"/>
                  <a:lumOff val="-7113"/>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2</a:t>
            </a:r>
          </a:p>
        </p:txBody>
      </p:sp>
      <p:sp>
        <p:nvSpPr>
          <p:cNvPr id="177" name="Selecting Related Books"/>
          <p:cNvSpPr txBox="1"/>
          <p:nvPr/>
        </p:nvSpPr>
        <p:spPr>
          <a:xfrm>
            <a:off x="883157" y="384758"/>
            <a:ext cx="11238485"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Selecting Related Books</a:t>
            </a:r>
          </a:p>
        </p:txBody>
      </p:sp>
      <p:sp>
        <p:nvSpPr>
          <p:cNvPr id="178" name="Line"/>
          <p:cNvSpPr/>
          <p:nvPr/>
        </p:nvSpPr>
        <p:spPr>
          <a:xfrm>
            <a:off x="6167239" y="359703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79" name="Line"/>
          <p:cNvSpPr/>
          <p:nvPr/>
        </p:nvSpPr>
        <p:spPr>
          <a:xfrm>
            <a:off x="4909939" y="31502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0" name="Line"/>
          <p:cNvSpPr/>
          <p:nvPr/>
        </p:nvSpPr>
        <p:spPr>
          <a:xfrm>
            <a:off x="7424539" y="36201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1" name="Line"/>
          <p:cNvSpPr/>
          <p:nvPr/>
        </p:nvSpPr>
        <p:spPr>
          <a:xfrm>
            <a:off x="8675489" y="4599533"/>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2" name="Line"/>
          <p:cNvSpPr/>
          <p:nvPr/>
        </p:nvSpPr>
        <p:spPr>
          <a:xfrm>
            <a:off x="6167239" y="4599533"/>
            <a:ext cx="20941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3" name="Line"/>
          <p:cNvSpPr/>
          <p:nvPr/>
        </p:nvSpPr>
        <p:spPr>
          <a:xfrm>
            <a:off x="5919589" y="3907023"/>
            <a:ext cx="1" cy="391469"/>
          </a:xfrm>
          <a:prstGeom prst="line">
            <a:avLst/>
          </a:prstGeom>
          <a:ln w="25400">
            <a:solidFill>
              <a:schemeClr val="accent6">
                <a:hueOff val="105381"/>
                <a:satOff val="14341"/>
                <a:lumOff val="10801"/>
              </a:schemeClr>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4" name="Parent5 clicks on Book2…"/>
          <p:cNvSpPr txBox="1"/>
          <p:nvPr/>
        </p:nvSpPr>
        <p:spPr>
          <a:xfrm>
            <a:off x="2428836" y="5742173"/>
            <a:ext cx="7660311" cy="359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Parent5 clicks on </a:t>
            </a:r>
            <a:r>
              <a:rPr>
                <a:solidFill>
                  <a:srgbClr val="FF40FF"/>
                </a:solidFill>
              </a:rPr>
              <a:t>Book2</a:t>
            </a:r>
          </a:p>
          <a:p>
            <a:pPr algn="l">
              <a:defRPr sz="2100"/>
            </a:pPr>
            <a:r>
              <a:rPr>
                <a:solidFill>
                  <a:srgbClr val="FF40FF"/>
                </a:solidFill>
              </a:rPr>
              <a:t>Book2</a:t>
            </a:r>
            <a:r>
              <a:t> has been rated high by Parent1, Parent2, Parent4</a:t>
            </a:r>
          </a:p>
          <a:p>
            <a:pPr algn="l">
              <a:defRPr sz="2100"/>
            </a:pPr>
            <a:r>
              <a:t>Parent1 also rated </a:t>
            </a:r>
            <a:r>
              <a:rPr>
                <a:solidFill>
                  <a:srgbClr val="00F900"/>
                </a:solidFill>
              </a:rPr>
              <a:t>Book1 </a:t>
            </a:r>
            <a:r>
              <a:t>high</a:t>
            </a:r>
          </a:p>
          <a:p>
            <a:pPr algn="l">
              <a:defRPr sz="2100"/>
            </a:pPr>
            <a:r>
              <a:t>Parent2 also rated </a:t>
            </a:r>
            <a:r>
              <a:rPr>
                <a:solidFill>
                  <a:srgbClr val="00F900"/>
                </a:solidFill>
              </a:rPr>
              <a:t>Book3</a:t>
            </a:r>
            <a:r>
              <a:t> and </a:t>
            </a:r>
            <a:r>
              <a:rPr>
                <a:solidFill>
                  <a:srgbClr val="00F900"/>
                </a:solidFill>
              </a:rPr>
              <a:t>Book4</a:t>
            </a:r>
            <a:r>
              <a:t> high</a:t>
            </a:r>
          </a:p>
          <a:p>
            <a:pPr algn="l">
              <a:defRPr sz="2100"/>
            </a:pPr>
            <a:r>
              <a:t>Parent4 also rated </a:t>
            </a:r>
            <a:r>
              <a:rPr>
                <a:solidFill>
                  <a:srgbClr val="00F900"/>
                </a:solidFill>
              </a:rPr>
              <a:t>Book4</a:t>
            </a:r>
            <a:r>
              <a:t> and </a:t>
            </a:r>
            <a:r>
              <a:rPr>
                <a:solidFill>
                  <a:srgbClr val="00F900"/>
                </a:solidFill>
              </a:rPr>
              <a:t>Book5</a:t>
            </a:r>
            <a:r>
              <a:t> high</a:t>
            </a:r>
          </a:p>
          <a:p>
            <a:pPr algn="l">
              <a:defRPr sz="2100"/>
            </a:pPr>
            <a:endParaRPr/>
          </a:p>
          <a:p>
            <a:pPr algn="l">
              <a:defRPr sz="2100"/>
            </a:pPr>
            <a:r>
              <a:t>Therefore: </a:t>
            </a:r>
            <a:r>
              <a:rPr>
                <a:solidFill>
                  <a:srgbClr val="00F900"/>
                </a:solidFill>
              </a:rPr>
              <a:t>Book1, Book3, Book4, Book5</a:t>
            </a:r>
            <a:r>
              <a:t> are rated high by </a:t>
            </a:r>
          </a:p>
          <a:p>
            <a:pPr algn="l">
              <a:defRPr sz="2100"/>
            </a:pPr>
            <a:r>
              <a:t>                 Parent1,Parent2,Parent4 who also rated </a:t>
            </a:r>
            <a:r>
              <a:rPr>
                <a:solidFill>
                  <a:srgbClr val="FF40FF"/>
                </a:solidFill>
              </a:rPr>
              <a:t>Book2 </a:t>
            </a:r>
            <a:r>
              <a:t>high.</a:t>
            </a:r>
          </a:p>
          <a:p>
            <a:pPr algn="l">
              <a:defRPr sz="2100"/>
            </a:pPr>
            <a:endParaRPr/>
          </a:p>
          <a:p>
            <a:pPr algn="l">
              <a:defRPr sz="2100"/>
            </a:pPr>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 name="Table"/>
          <p:cNvGraphicFramePr/>
          <p:nvPr/>
        </p:nvGraphicFramePr>
        <p:xfrm>
          <a:off x="2766764" y="2425716"/>
          <a:ext cx="7471269" cy="2942525"/>
        </p:xfrm>
        <a:graphic>
          <a:graphicData uri="http://schemas.openxmlformats.org/drawingml/2006/table">
            <a:tbl>
              <a:tblPr firstRow="1">
                <a:tableStyleId>{4C3C2611-4C71-4FC5-86AE-919BDF0F9419}</a:tableStyleId>
              </a:tblPr>
              <a:tblGrid>
                <a:gridCol w="2490423"/>
                <a:gridCol w="2490423"/>
                <a:gridCol w="2490423"/>
              </a:tblGrid>
              <a:tr h="588505">
                <a:tc>
                  <a:txBody>
                    <a:bodyPr/>
                    <a:lstStyle/>
                    <a:p>
                      <a:pPr defTabSz="914400">
                        <a:defRPr>
                          <a:solidFill>
                            <a:srgbClr val="000000"/>
                          </a:solidFill>
                        </a:defRPr>
                      </a:pPr>
                      <a:r>
                        <a:rPr sz="1600">
                          <a:solidFill>
                            <a:srgbClr val="FFFFFF"/>
                          </a:solidFill>
                        </a:rPr>
                        <a:t>Positive</a:t>
                      </a:r>
                    </a:p>
                  </a:txBody>
                  <a:tcPr marL="50800" marR="50800" marT="50800" marB="50800" anchor="ctr" horzOverflow="overflow"/>
                </a:tc>
                <a:tc>
                  <a:txBody>
                    <a:bodyPr/>
                    <a:lstStyle/>
                    <a:p>
                      <a:pPr defTabSz="914400">
                        <a:defRPr>
                          <a:solidFill>
                            <a:srgbClr val="000000"/>
                          </a:solidFill>
                        </a:defRPr>
                      </a:pPr>
                      <a:r>
                        <a:rPr sz="1600">
                          <a:solidFill>
                            <a:srgbClr val="FFFFFF"/>
                          </a:solidFill>
                        </a:rPr>
                        <a:t>Weighted Score</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2</a:t>
                      </a:r>
                    </a:p>
                  </a:txBody>
                  <a:tcPr marL="50800" marR="50800" marT="50800" marB="50800" anchor="ctr" horzOverflow="overflow"/>
                </a:tc>
                <a:tc>
                  <a:txBody>
                    <a:bodyPr/>
                    <a:lstStyle/>
                    <a:p>
                      <a:pPr defTabSz="914400">
                        <a:defRPr>
                          <a:solidFill>
                            <a:srgbClr val="000000"/>
                          </a:solidFill>
                        </a:defRPr>
                      </a:pPr>
                      <a:r>
                        <a:rPr sz="1600">
                          <a:solidFill>
                            <a:srgbClr val="FFFFFF"/>
                          </a:solidFill>
                        </a:rPr>
                        <a:t>0.6</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r>
            </a:tbl>
          </a:graphicData>
        </a:graphic>
      </p:graphicFrame>
      <p:sp>
        <p:nvSpPr>
          <p:cNvPr id="187" name="Rank Related Books"/>
          <p:cNvSpPr txBox="1"/>
          <p:nvPr/>
        </p:nvSpPr>
        <p:spPr>
          <a:xfrm>
            <a:off x="1969770" y="499058"/>
            <a:ext cx="931926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Rank Related Books</a:t>
            </a:r>
          </a:p>
        </p:txBody>
      </p:sp>
      <p:sp>
        <p:nvSpPr>
          <p:cNvPr id="188" name="Related books: Book1, Book3, Book4, Book5…"/>
          <p:cNvSpPr txBox="1"/>
          <p:nvPr/>
        </p:nvSpPr>
        <p:spPr>
          <a:xfrm>
            <a:off x="1718970" y="5873750"/>
            <a:ext cx="10159290" cy="295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Related books: </a:t>
            </a:r>
            <a:r>
              <a:rPr>
                <a:solidFill>
                  <a:srgbClr val="00F900"/>
                </a:solidFill>
              </a:rPr>
              <a:t>Book1, Book3, Book4, Book5</a:t>
            </a:r>
          </a:p>
          <a:p>
            <a:pPr algn="l">
              <a:defRPr sz="2100"/>
            </a:pPr>
            <a:endParaRPr>
              <a:solidFill>
                <a:srgbClr val="00F900"/>
              </a:solidFill>
            </a:endParaRPr>
          </a:p>
          <a:p>
            <a:pPr algn="l">
              <a:defRPr sz="2100"/>
            </a:pPr>
            <a:r>
              <a:rPr>
                <a:solidFill>
                  <a:srgbClr val="FF40FF"/>
                </a:solidFill>
              </a:rPr>
              <a:t>Weighted Polarity: </a:t>
            </a:r>
            <a:r>
              <a:t> Positive &gt;=3,  Negative &lt; 3</a:t>
            </a:r>
          </a:p>
          <a:p>
            <a:pPr algn="l">
              <a:defRPr sz="2100"/>
            </a:pPr>
            <a:r>
              <a:rPr>
                <a:solidFill>
                  <a:srgbClr val="FF40FF"/>
                </a:solidFill>
              </a:rPr>
              <a:t>Weighted Score: </a:t>
            </a:r>
            <a:r>
              <a:t> Positive / (Positive + Negative ) = {0,1}</a:t>
            </a:r>
            <a:br/>
            <a:r>
              <a:t>                               </a:t>
            </a:r>
            <a:endParaRPr>
              <a:solidFill>
                <a:srgbClr val="00F900"/>
              </a:solidFill>
            </a:endParaRPr>
          </a:p>
          <a:p>
            <a:pPr algn="l">
              <a:defRPr sz="2100"/>
            </a:pPr>
            <a:r>
              <a:rPr>
                <a:solidFill>
                  <a:srgbClr val="00F900"/>
                </a:solidFill>
              </a:rPr>
              <a:t>Book1 </a:t>
            </a:r>
            <a:r>
              <a:t>has a score of 4 (1 positive ) </a:t>
            </a:r>
            <a:r>
              <a:rPr>
                <a:solidFill>
                  <a:srgbClr val="00F900"/>
                </a:solidFill>
              </a:rPr>
              <a:t>-&gt; Weighted Score: 1 / (1+0) = 1</a:t>
            </a:r>
          </a:p>
          <a:p>
            <a:pPr algn="l">
              <a:defRPr sz="2100"/>
            </a:pPr>
            <a:r>
              <a:rPr>
                <a:solidFill>
                  <a:srgbClr val="00F900"/>
                </a:solidFill>
              </a:rPr>
              <a:t>Book3 </a:t>
            </a:r>
            <a:r>
              <a:t>has a score of 5 (1 positive ) </a:t>
            </a:r>
            <a:r>
              <a:rPr>
                <a:solidFill>
                  <a:srgbClr val="00F900"/>
                </a:solidFill>
              </a:rPr>
              <a:t>-&gt; Weighted Score: 1 / (1+0) = 1</a:t>
            </a:r>
          </a:p>
          <a:p>
            <a:pPr algn="l">
              <a:defRPr sz="2100"/>
            </a:pPr>
            <a:r>
              <a:rPr>
                <a:solidFill>
                  <a:srgbClr val="00F900"/>
                </a:solidFill>
              </a:rPr>
              <a:t>Book4 </a:t>
            </a:r>
            <a:r>
              <a:t>has scores 2,5,4 (1 negative, 2 positives)</a:t>
            </a:r>
            <a:r>
              <a:rPr>
                <a:solidFill>
                  <a:srgbClr val="00F900"/>
                </a:solidFill>
              </a:rPr>
              <a:t> -&gt; Weighted Score: 2 / ( 2+1) = 0.6</a:t>
            </a:r>
          </a:p>
          <a:p>
            <a:pPr algn="l">
              <a:defRPr sz="2100"/>
            </a:pPr>
            <a:r>
              <a:rPr>
                <a:solidFill>
                  <a:srgbClr val="00F900"/>
                </a:solidFill>
              </a:rPr>
              <a:t>Book5 </a:t>
            </a:r>
            <a:r>
              <a:t>has a score of 4 (1 positive ) </a:t>
            </a:r>
            <a:r>
              <a:rPr>
                <a:solidFill>
                  <a:srgbClr val="00F900"/>
                </a:solidFill>
              </a:rPr>
              <a:t>-&gt; Weighted Score: 1/(1+0) = 1</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70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Installation"/>
          <p:cNvSpPr txBox="1">
            <a:spLocks noGrp="1"/>
          </p:cNvSpPr>
          <p:nvPr>
            <p:ph type="title"/>
          </p:nvPr>
        </p:nvSpPr>
        <p:spPr>
          <a:prstGeom prst="rect">
            <a:avLst/>
          </a:prstGeom>
        </p:spPr>
        <p:txBody>
          <a:bodyPr/>
          <a:lstStyle/>
          <a:p>
            <a:r>
              <a:t>Installation</a:t>
            </a:r>
          </a:p>
        </p:txBody>
      </p:sp>
      <p:sp>
        <p:nvSpPr>
          <p:cNvPr id="126" name="Install Python    Visit this site for install:         http://docs.python-guide.org/en/latest/starting/installation/…"/>
          <p:cNvSpPr txBox="1">
            <a:spLocks noGrp="1"/>
          </p:cNvSpPr>
          <p:nvPr>
            <p:ph type="body" idx="1"/>
          </p:nvPr>
        </p:nvSpPr>
        <p:spPr>
          <a:xfrm>
            <a:off x="952500" y="2597150"/>
            <a:ext cx="11099800" cy="6286500"/>
          </a:xfrm>
          <a:prstGeom prst="rect">
            <a:avLst/>
          </a:prstGeom>
        </p:spPr>
        <p:txBody>
          <a:bodyPr anchor="t"/>
          <a:lstStyle/>
          <a:p>
            <a:r>
              <a:t>Install Python </a:t>
            </a:r>
            <a:br/>
            <a:r>
              <a:t/>
            </a:r>
            <a:br/>
            <a:r>
              <a:rPr sz="2500"/>
              <a:t> Visit this site for install: </a:t>
            </a:r>
            <a:br>
              <a:rPr sz="2500"/>
            </a:br>
            <a:r>
              <a:rPr sz="2500"/>
              <a:t/>
            </a:r>
            <a:br>
              <a:rPr sz="2500"/>
            </a:br>
            <a:r>
              <a:rPr sz="2500"/>
              <a:t>      http://docs.python-guide.org/en/latest/starting/installation/</a:t>
            </a:r>
          </a:p>
          <a:p>
            <a:r>
              <a:t>Install pip</a:t>
            </a:r>
            <a:br/>
            <a:r>
              <a:t/>
            </a:r>
            <a:br/>
            <a:r>
              <a:rPr sz="2500"/>
              <a:t>Visit this site for install: </a:t>
            </a:r>
            <a:br>
              <a:rPr sz="2500"/>
            </a:br>
            <a:r>
              <a:rPr sz="2500"/>
              <a:t/>
            </a:r>
            <a:br>
              <a:rPr sz="2500"/>
            </a:br>
            <a:r>
              <a:rPr sz="2500"/>
              <a:t>      </a:t>
            </a:r>
            <a:r>
              <a:rPr sz="2500" u="sng">
                <a:hlinkClick r:id="rId4"/>
              </a:rPr>
              <a:t>https://pip.pypa.io/en/stable/installing/</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spd="med" advTm="259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Installation"/>
          <p:cNvSpPr txBox="1">
            <a:spLocks noGrp="1"/>
          </p:cNvSpPr>
          <p:nvPr>
            <p:ph type="title"/>
          </p:nvPr>
        </p:nvSpPr>
        <p:spPr>
          <a:prstGeom prst="rect">
            <a:avLst/>
          </a:prstGeom>
        </p:spPr>
        <p:txBody>
          <a:bodyPr/>
          <a:lstStyle/>
          <a:p>
            <a:r>
              <a:t>Installation</a:t>
            </a:r>
          </a:p>
        </p:txBody>
      </p:sp>
      <p:sp>
        <p:nvSpPr>
          <p:cNvPr id="129" name="Install Packages…"/>
          <p:cNvSpPr txBox="1">
            <a:spLocks noGrp="1"/>
          </p:cNvSpPr>
          <p:nvPr>
            <p:ph type="body" idx="1"/>
          </p:nvPr>
        </p:nvSpPr>
        <p:spPr>
          <a:prstGeom prst="rect">
            <a:avLst/>
          </a:prstGeom>
        </p:spPr>
        <p:txBody>
          <a:bodyPr anchor="t"/>
          <a:lstStyle/>
          <a:p>
            <a:r>
              <a:t>Install Packages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nltk  ( Minimum version: nltk (3.2.5)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twython ( Minimum version: twython (3.6.0)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sklearn-pandas ( Minimum version: sklearn-pandas (1.6.0)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subprocess32 ( Minimum version: subprocess32 (3.2.7)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    ( Minimum version: pandas (0.20.3)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pandas-datareader  ( Minimum version: pandas-datareader (0.4.0)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numpy  ( Minimum version: numpy (1.13.3)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scipy ( Minimum version: scipy (1.0.0)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hashlib ( Minimum version: hashlib (20081119)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toml ( Minimum version: toml (0.9.3)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5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Installation"/>
          <p:cNvSpPr txBox="1">
            <a:spLocks noGrp="1"/>
          </p:cNvSpPr>
          <p:nvPr>
            <p:ph type="title"/>
          </p:nvPr>
        </p:nvSpPr>
        <p:spPr>
          <a:prstGeom prst="rect">
            <a:avLst/>
          </a:prstGeom>
        </p:spPr>
        <p:txBody>
          <a:bodyPr/>
          <a:lstStyle/>
          <a:p>
            <a:r>
              <a:rPr dirty="0"/>
              <a:t>Installation</a:t>
            </a:r>
          </a:p>
        </p:txBody>
      </p:sp>
      <p:sp>
        <p:nvSpPr>
          <p:cNvPr id="132" name="Download my_nltk.py and Execute  $ python my_nltk.py…"/>
          <p:cNvSpPr txBox="1">
            <a:spLocks noGrp="1"/>
          </p:cNvSpPr>
          <p:nvPr>
            <p:ph type="body" idx="1"/>
          </p:nvPr>
        </p:nvSpPr>
        <p:spPr>
          <a:prstGeom prst="rect">
            <a:avLst/>
          </a:prstGeom>
        </p:spPr>
        <p:txBody>
          <a:bodyPr anchor="t"/>
          <a:lstStyle/>
          <a:p>
            <a:r>
              <a:rPr dirty="0"/>
              <a:t>Download my_nltk.py and Execute</a:t>
            </a:r>
            <a:br>
              <a:rPr dirty="0"/>
            </a:br>
            <a:r>
              <a:rPr dirty="0"/>
              <a:t/>
            </a:r>
            <a:br>
              <a:rPr dirty="0"/>
            </a:br>
            <a:r>
              <a:rPr sz="1600" dirty="0">
                <a:latin typeface="Menlo"/>
                <a:ea typeface="Menlo"/>
                <a:cs typeface="Menlo"/>
                <a:sym typeface="Menlo"/>
              </a:rPr>
              <a:t>$ python my_nltk.py</a:t>
            </a:r>
          </a:p>
          <a:p>
            <a:r>
              <a:rPr dirty="0"/>
              <a:t>Download senti_mend.py and senti_mend.conf</a:t>
            </a:r>
          </a:p>
          <a:p>
            <a:r>
              <a:rPr dirty="0"/>
              <a:t>Download Dataset.txt and Final_Feedback.txt</a:t>
            </a:r>
            <a:br>
              <a:rPr dirty="0"/>
            </a:br>
            <a:r>
              <a:rPr dirty="0"/>
              <a:t/>
            </a:r>
            <a:br>
              <a:rPr dirty="0"/>
            </a:br>
            <a:r>
              <a:rPr dirty="0"/>
              <a:t>Download site: https://</a:t>
            </a:r>
            <a:r>
              <a:rPr dirty="0" smtClean="0"/>
              <a:t>github.com/rmordona/myrepo/tree/master/cs410/</a:t>
            </a:r>
            <a:r>
              <a:rPr lang="en-US" dirty="0" smtClean="0"/>
              <a:t>senti_mend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88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stallation"/>
          <p:cNvSpPr txBox="1">
            <a:spLocks noGrp="1"/>
          </p:cNvSpPr>
          <p:nvPr>
            <p:ph type="title"/>
          </p:nvPr>
        </p:nvSpPr>
        <p:spPr>
          <a:prstGeom prst="rect">
            <a:avLst/>
          </a:prstGeom>
        </p:spPr>
        <p:txBody>
          <a:bodyPr/>
          <a:lstStyle/>
          <a:p>
            <a:r>
              <a:rPr dirty="0"/>
              <a:t>Installation</a:t>
            </a:r>
          </a:p>
        </p:txBody>
      </p:sp>
      <p:sp>
        <p:nvSpPr>
          <p:cNvPr id="135" name="Edit senti_mend.conf and update path…"/>
          <p:cNvSpPr txBox="1">
            <a:spLocks noGrp="1"/>
          </p:cNvSpPr>
          <p:nvPr>
            <p:ph type="body" idx="1"/>
          </p:nvPr>
        </p:nvSpPr>
        <p:spPr>
          <a:prstGeom prst="rect">
            <a:avLst/>
          </a:prstGeom>
        </p:spPr>
        <p:txBody>
          <a:bodyPr anchor="t"/>
          <a:lstStyle/>
          <a:p>
            <a:r>
              <a:rPr dirty="0"/>
              <a:t>Edit senti_mend.conf and update path  </a:t>
            </a:r>
            <a:br>
              <a:rPr dirty="0"/>
            </a:br>
            <a:endParaRPr dirty="0"/>
          </a:p>
          <a:p>
            <a:pPr marL="0" indent="0" defTabSz="457200">
              <a:spcBef>
                <a:spcPts val="0"/>
              </a:spcBef>
              <a:buSzTx/>
              <a:buNone/>
              <a:defRPr sz="1360">
                <a:latin typeface="Menlo"/>
                <a:ea typeface="Menlo"/>
                <a:cs typeface="Menlo"/>
                <a:sym typeface="Menlo"/>
              </a:defRPr>
            </a:pPr>
            <a:r>
              <a:rPr dirty="0"/>
              <a:t>[dataset]   </a:t>
            </a:r>
          </a:p>
          <a:p>
            <a:pPr marL="0" indent="0" defTabSz="457200">
              <a:spcBef>
                <a:spcPts val="0"/>
              </a:spcBef>
              <a:buSzTx/>
              <a:buNone/>
              <a:defRPr sz="1360">
                <a:latin typeface="Menlo"/>
                <a:ea typeface="Menlo"/>
                <a:cs typeface="Menlo"/>
                <a:sym typeface="Menlo"/>
              </a:defRPr>
            </a:pPr>
            <a:r>
              <a:rPr dirty="0"/>
              <a:t>book = "./dataset/Dataset.txt"</a:t>
            </a:r>
          </a:p>
          <a:p>
            <a:pPr marL="0" indent="0" defTabSz="457200">
              <a:spcBef>
                <a:spcPts val="0"/>
              </a:spcBef>
              <a:buSzTx/>
              <a:buNone/>
              <a:defRPr sz="1360">
                <a:latin typeface="Menlo"/>
                <a:ea typeface="Menlo"/>
                <a:cs typeface="Menlo"/>
                <a:sym typeface="Menlo"/>
              </a:defRPr>
            </a:pPr>
            <a:r>
              <a:rPr dirty="0"/>
              <a:t>rating = "./dataset/Final_Feedback.txt"</a:t>
            </a:r>
          </a:p>
          <a:p>
            <a:pPr marL="0" indent="0" defTabSz="457200">
              <a:spcBef>
                <a:spcPts val="0"/>
              </a:spcBef>
              <a:buSzTx/>
              <a:buNone/>
              <a:defRPr sz="1360">
                <a:latin typeface="Menlo"/>
                <a:ea typeface="Menlo"/>
                <a:cs typeface="Menlo"/>
                <a:sym typeface="Menlo"/>
              </a:defRPr>
            </a:pPr>
            <a:r>
              <a:rPr dirty="0"/>
              <a:t>mask_rating = "./dataset/Mask_Final_Feedback.txt"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[tfidf]</a:t>
            </a:r>
          </a:p>
          <a:p>
            <a:pPr marL="0" indent="0" defTabSz="457200">
              <a:spcBef>
                <a:spcPts val="0"/>
              </a:spcBef>
              <a:buSzTx/>
              <a:buNone/>
              <a:defRPr sz="1360">
                <a:latin typeface="Menlo"/>
                <a:ea typeface="Menlo"/>
                <a:cs typeface="Menlo"/>
                <a:sym typeface="Menlo"/>
              </a:defRPr>
            </a:pPr>
            <a:r>
              <a:rPr dirty="0"/>
              <a:t>max_features=3000</a:t>
            </a:r>
          </a:p>
          <a:p>
            <a:pPr marL="0" indent="0" defTabSz="457200">
              <a:spcBef>
                <a:spcPts val="0"/>
              </a:spcBef>
              <a:buSzTx/>
              <a:buNone/>
              <a:defRPr sz="1360">
                <a:latin typeface="Menlo"/>
                <a:ea typeface="Menlo"/>
                <a:cs typeface="Menlo"/>
                <a:sym typeface="Menlo"/>
              </a:defRPr>
            </a:pPr>
            <a:r>
              <a:rPr dirty="0"/>
              <a:t>lemmatize_first="True"</a:t>
            </a:r>
          </a:p>
          <a:p>
            <a:pPr marL="0" indent="0" defTabSz="457200">
              <a:spcBef>
                <a:spcPts val="0"/>
              </a:spcBef>
              <a:buSzTx/>
              <a:buNone/>
              <a:defRPr sz="1360">
                <a:latin typeface="Menlo"/>
                <a:ea typeface="Menlo"/>
                <a:cs typeface="Menlo"/>
                <a:sym typeface="Menlo"/>
              </a:defRPr>
            </a:pPr>
            <a:r>
              <a:rPr dirty="0"/>
              <a:t>   </a:t>
            </a:r>
          </a:p>
          <a:p>
            <a:pPr marL="0" indent="0" defTabSz="457200">
              <a:spcBef>
                <a:spcPts val="0"/>
              </a:spcBef>
              <a:buSzTx/>
              <a:buNone/>
              <a:defRPr sz="1360">
                <a:latin typeface="Menlo"/>
                <a:ea typeface="Menlo"/>
                <a:cs typeface="Menlo"/>
                <a:sym typeface="Menlo"/>
              </a:defRPr>
            </a:pPr>
            <a:r>
              <a:rPr dirty="0"/>
              <a:t>[sentiment]</a:t>
            </a:r>
          </a:p>
          <a:p>
            <a:pPr marL="0" indent="0" defTabSz="457200">
              <a:spcBef>
                <a:spcPts val="0"/>
              </a:spcBef>
              <a:buSzTx/>
              <a:buNone/>
              <a:defRPr sz="1360">
                <a:latin typeface="Menlo"/>
                <a:ea typeface="Menlo"/>
                <a:cs typeface="Menlo"/>
                <a:sym typeface="Menlo"/>
              </a:defRPr>
            </a:pPr>
            <a:r>
              <a:rPr dirty="0"/>
              <a:t>algo="vader"  # other choices:  vader,swn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endParaRPr lang="en-US" dirty="0" smtClean="0"/>
          </a:p>
          <a:p>
            <a:pPr marL="0" indent="0" defTabSz="457200">
              <a:spcBef>
                <a:spcPts val="0"/>
              </a:spcBef>
              <a:buSzTx/>
              <a:buNone/>
              <a:defRPr sz="1360">
                <a:latin typeface="Menlo"/>
                <a:ea typeface="Menlo"/>
                <a:cs typeface="Menlo"/>
                <a:sym typeface="Menlo"/>
              </a:defRPr>
            </a:pPr>
            <a:r>
              <a:rPr lang="en-US" dirty="0" smtClean="0"/>
              <a:t>Note: Ignore </a:t>
            </a:r>
            <a:r>
              <a:rPr lang="en-US" dirty="0" err="1" smtClean="0"/>
              <a:t>mask_rating</a:t>
            </a:r>
            <a:r>
              <a:rPr lang="en-US" dirty="0" smtClean="0"/>
              <a:t> parameter for now</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NOTE: Change the path for dataset book and dataset rating and point to location where you download Dataset.txt and Final_Feedback.txt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39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Usage"/>
          <p:cNvSpPr txBox="1">
            <a:spLocks noGrp="1"/>
          </p:cNvSpPr>
          <p:nvPr>
            <p:ph type="title"/>
          </p:nvPr>
        </p:nvSpPr>
        <p:spPr>
          <a:xfrm>
            <a:off x="952500" y="406400"/>
            <a:ext cx="11099800" cy="1362522"/>
          </a:xfrm>
          <a:prstGeom prst="rect">
            <a:avLst/>
          </a:prstGeom>
        </p:spPr>
        <p:txBody>
          <a:bodyPr/>
          <a:lstStyle/>
          <a:p>
            <a:r>
              <a:rPr dirty="0"/>
              <a:t>Usage</a:t>
            </a:r>
          </a:p>
        </p:txBody>
      </p:sp>
      <p:sp>
        <p:nvSpPr>
          <p:cNvPr id="138" name="To list books (simulating listing book):…"/>
          <p:cNvSpPr txBox="1">
            <a:spLocks noGrp="1"/>
          </p:cNvSpPr>
          <p:nvPr>
            <p:ph type="body" idx="1"/>
          </p:nvPr>
        </p:nvSpPr>
        <p:spPr>
          <a:xfrm>
            <a:off x="952500" y="1888529"/>
            <a:ext cx="11099800" cy="6988771"/>
          </a:xfrm>
          <a:prstGeom prst="rect">
            <a:avLst/>
          </a:prstGeom>
        </p:spPr>
        <p:txBody>
          <a:bodyPr anchor="t">
            <a:normAutofit lnSpcReduction="10000"/>
          </a:bodyPr>
          <a:lstStyle/>
          <a:p>
            <a:pPr marL="370331" indent="-370331" defTabSz="473201">
              <a:spcBef>
                <a:spcPts val="3400"/>
              </a:spcBef>
              <a:defRPr sz="2106"/>
            </a:pPr>
            <a:r>
              <a:rPr dirty="0"/>
              <a:t> To list books (simulating listing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-l</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Note: You can derive the &lt;book id&gt; of a book by running  senti_mend.py -l</a:t>
            </a:r>
          </a:p>
          <a:p>
            <a:pPr marL="370331" indent="-370331" defTabSz="473201">
              <a:spcBef>
                <a:spcPts val="3400"/>
              </a:spcBef>
              <a:defRPr sz="2106"/>
            </a:pPr>
            <a:r>
              <a:rPr dirty="0"/>
              <a:t>To display book information:</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-i -t &lt;book title|book id&gt;</a:t>
            </a:r>
          </a:p>
          <a:p>
            <a:pPr marL="370331" indent="-370331" defTabSz="473201">
              <a:spcBef>
                <a:spcPts val="3400"/>
              </a:spcBef>
              <a:defRPr sz="2106"/>
            </a:pPr>
            <a:r>
              <a:rPr dirty="0"/>
              <a:t>To search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-s -t &lt;book title&gt;</a:t>
            </a:r>
          </a:p>
          <a:p>
            <a:pPr marL="370331" indent="-370331" defTabSz="473201">
              <a:spcBef>
                <a:spcPts val="3400"/>
              </a:spcBef>
              <a:defRPr sz="2106"/>
            </a:pPr>
            <a:r>
              <a:rPr dirty="0"/>
              <a:t>To check for recommended books based on given title:</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-c -t &lt;book title|book id&gt; [-d]</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where [-d] is in debug mode</a:t>
            </a:r>
          </a:p>
          <a:p>
            <a:pPr marL="370331" indent="-370331" defTabSz="473201">
              <a:spcBef>
                <a:spcPts val="3400"/>
              </a:spcBef>
              <a:defRPr sz="2106"/>
            </a:pPr>
            <a:r>
              <a:rPr dirty="0"/>
              <a:t>To rate a book (simulating click-throughs and feedback):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-r &lt;rate between 1 and 5&gt; -t "&lt;book title|book id&gt;" -f "&lt;feedback&gt;" -u “&lt;user&gt;”</a:t>
            </a:r>
          </a:p>
          <a:p>
            <a:pPr marL="0" indent="0" defTabSz="370331">
              <a:spcBef>
                <a:spcPts val="0"/>
              </a:spcBef>
              <a:buSzTx/>
              <a:buNone/>
              <a:defRPr sz="1101">
                <a:latin typeface="Menlo"/>
                <a:ea typeface="Menlo"/>
                <a:cs typeface="Menlo"/>
                <a:sym typeface="Menlo"/>
              </a:defRPr>
            </a:pPr>
            <a:endParaRPr dirty="0"/>
          </a:p>
          <a:p>
            <a:pPr marL="370331" indent="-370331" defTabSz="473201">
              <a:spcBef>
                <a:spcPts val="3400"/>
              </a:spcBef>
              <a:defRPr sz="2106"/>
            </a:pPr>
            <a:r>
              <a:rPr dirty="0"/>
              <a:t>To add a book (simulating adding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-a -t "&lt;book </a:t>
            </a:r>
            <a:r>
              <a:rPr dirty="0" smtClean="0"/>
              <a:t>title</a:t>
            </a:r>
            <a:r>
              <a:rPr lang="en-US" dirty="0" smtClean="0"/>
              <a:t>&gt;</a:t>
            </a:r>
            <a:r>
              <a:rPr dirty="0" smtClean="0"/>
              <a:t>" </a:t>
            </a:r>
            <a:r>
              <a:rPr dirty="0"/>
              <a:t>-u "&lt;author&gt;" -k “&lt;Math|Science|Bed Time&gt;” -n “&lt;description&gt;”</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838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ample Use Case"/>
          <p:cNvSpPr txBox="1">
            <a:spLocks noGrp="1"/>
          </p:cNvSpPr>
          <p:nvPr>
            <p:ph type="title"/>
          </p:nvPr>
        </p:nvSpPr>
        <p:spPr>
          <a:prstGeom prst="rect">
            <a:avLst/>
          </a:prstGeom>
        </p:spPr>
        <p:txBody>
          <a:bodyPr/>
          <a:lstStyle/>
          <a:p>
            <a:r>
              <a:t>Sample Use Case</a:t>
            </a:r>
          </a:p>
        </p:txBody>
      </p:sp>
      <p:sp>
        <p:nvSpPr>
          <p:cNvPr id="141" name="To list books (simulating listing book):…"/>
          <p:cNvSpPr txBox="1">
            <a:spLocks noGrp="1"/>
          </p:cNvSpPr>
          <p:nvPr>
            <p:ph type="body" idx="1"/>
          </p:nvPr>
        </p:nvSpPr>
        <p:spPr>
          <a:prstGeom prst="rect">
            <a:avLst/>
          </a:prstGeom>
        </p:spPr>
        <p:txBody>
          <a:bodyPr anchor="t">
            <a:normAutofit lnSpcReduction="10000"/>
          </a:bodyPr>
          <a:lstStyle/>
          <a:p>
            <a:pPr marL="329184" indent="-329184" defTabSz="420624">
              <a:spcBef>
                <a:spcPts val="3000"/>
              </a:spcBef>
              <a:defRPr sz="1872"/>
            </a:pPr>
            <a:r>
              <a:t> To list books (simulating listing book):</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 ./senti_mend.py -l|grep 24</a:t>
            </a:r>
          </a:p>
          <a:p>
            <a:pPr marL="0" indent="0" defTabSz="329184">
              <a:spcBef>
                <a:spcPts val="0"/>
              </a:spcBef>
              <a:buSzTx/>
              <a:buNone/>
              <a:defRPr sz="1339">
                <a:latin typeface="Menlo"/>
                <a:ea typeface="Menlo"/>
                <a:cs typeface="Menlo"/>
                <a:sym typeface="Menlo"/>
              </a:defRPr>
            </a:pPr>
            <a:r>
              <a:t>24                        Preschool Math Stick Kids Workbook (Stick Kids Workbooks)               Math</a:t>
            </a:r>
          </a:p>
          <a:p>
            <a:pPr marL="0" indent="0" defTabSz="329184">
              <a:spcBef>
                <a:spcPts val="0"/>
              </a:spcBef>
              <a:buSzTx/>
              <a:buNone/>
              <a:defRPr sz="1339">
                <a:latin typeface="Menlo"/>
                <a:ea typeface="Menlo"/>
                <a:cs typeface="Menlo"/>
                <a:sym typeface="Menlo"/>
              </a:defRPr>
            </a:pPr>
            <a:r>
              <a:t>124                                                               Plus Minus Equals               Math</a:t>
            </a:r>
          </a:p>
          <a:p>
            <a:pPr marL="0" indent="0" defTabSz="329184">
              <a:spcBef>
                <a:spcPts val="0"/>
              </a:spcBef>
              <a:buSzTx/>
              <a:buNone/>
              <a:defRPr sz="1339">
                <a:latin typeface="Menlo"/>
                <a:ea typeface="Menlo"/>
                <a:cs typeface="Menlo"/>
                <a:sym typeface="Menlo"/>
              </a:defRPr>
            </a:pPr>
            <a:r>
              <a:t>224                                                    Super Science, Grades PK - K            Science</a:t>
            </a:r>
          </a:p>
          <a:p>
            <a:pPr marL="0" indent="0" defTabSz="329184">
              <a:spcBef>
                <a:spcPts val="0"/>
              </a:spcBef>
              <a:buSzTx/>
              <a:buNone/>
              <a:defRPr sz="1339">
                <a:latin typeface="Menlo"/>
                <a:ea typeface="Menlo"/>
                <a:cs typeface="Menlo"/>
                <a:sym typeface="Menlo"/>
              </a:defRPr>
            </a:pPr>
            <a:r>
              <a:t>240                                                                 The Nature Book            Science</a:t>
            </a:r>
          </a:p>
          <a:p>
            <a:pPr marL="0" indent="0" defTabSz="329184">
              <a:spcBef>
                <a:spcPts val="0"/>
              </a:spcBef>
              <a:buSzTx/>
              <a:buNone/>
              <a:defRPr sz="1339">
                <a:latin typeface="Menlo"/>
                <a:ea typeface="Menlo"/>
                <a:cs typeface="Menlo"/>
                <a:sym typeface="Menlo"/>
              </a:defRPr>
            </a:pPr>
            <a:r>
              <a:t>241                                            Child in the Wild: The lost Wolf Pup            Science</a:t>
            </a:r>
          </a:p>
          <a:p>
            <a:pPr marL="0" indent="0" defTabSz="329184">
              <a:spcBef>
                <a:spcPts val="0"/>
              </a:spcBef>
              <a:buSzTx/>
              <a:buNone/>
              <a:defRPr sz="1339">
                <a:latin typeface="Menlo"/>
                <a:ea typeface="Menlo"/>
                <a:cs typeface="Menlo"/>
                <a:sym typeface="Menlo"/>
              </a:defRPr>
            </a:pPr>
            <a:r>
              <a:t>242                                          THE MAGIC SEA - Fun Sea Facts for Kids            Science</a:t>
            </a:r>
          </a:p>
          <a:p>
            <a:pPr marL="0" indent="0" defTabSz="329184">
              <a:spcBef>
                <a:spcPts val="0"/>
              </a:spcBef>
              <a:buSzTx/>
              <a:buNone/>
              <a:defRPr sz="1339">
                <a:latin typeface="Menlo"/>
                <a:ea typeface="Menlo"/>
                <a:cs typeface="Menlo"/>
                <a:sym typeface="Menlo"/>
              </a:defRPr>
            </a:pPr>
            <a:r>
              <a:t>243  The Magical Sweeper of Raggadish: An ecological tale for children about recy...           Science</a:t>
            </a:r>
          </a:p>
          <a:p>
            <a:pPr marL="0" indent="0" defTabSz="329184">
              <a:spcBef>
                <a:spcPts val="0"/>
              </a:spcBef>
              <a:buSzTx/>
              <a:buNone/>
              <a:defRPr sz="1339">
                <a:latin typeface="Menlo"/>
                <a:ea typeface="Menlo"/>
                <a:cs typeface="Menlo"/>
                <a:sym typeface="Menlo"/>
              </a:defRPr>
            </a:pPr>
            <a:r>
              <a:t>244                                                   Greek Myths for Young Children  Bed Time Stories</a:t>
            </a:r>
          </a:p>
          <a:p>
            <a:pPr marL="0" indent="0" defTabSz="329184">
              <a:spcBef>
                <a:spcPts val="0"/>
              </a:spcBef>
              <a:buSzTx/>
              <a:buNone/>
              <a:defRPr sz="1339">
                <a:latin typeface="Menlo"/>
                <a:ea typeface="Menlo"/>
                <a:cs typeface="Menlo"/>
                <a:sym typeface="Menlo"/>
              </a:defRPr>
            </a:pPr>
            <a:r>
              <a:t>245  Child's Introduction to Greek Mythology: The Stories of the Gods, Goddesses,...  Bed Time Stories</a:t>
            </a:r>
          </a:p>
          <a:p>
            <a:pPr marL="0" indent="0" defTabSz="329184">
              <a:spcBef>
                <a:spcPts val="0"/>
              </a:spcBef>
              <a:buSzTx/>
              <a:buNone/>
              <a:defRPr sz="1339">
                <a:latin typeface="Menlo"/>
                <a:ea typeface="Menlo"/>
                <a:cs typeface="Menlo"/>
                <a:sym typeface="Menlo"/>
              </a:defRPr>
            </a:pPr>
            <a:r>
              <a:t>246                                                             Giraffes Can't Dance  Bed Time Stories</a:t>
            </a:r>
          </a:p>
          <a:p>
            <a:pPr marL="0" indent="0" defTabSz="329184">
              <a:spcBef>
                <a:spcPts val="0"/>
              </a:spcBef>
              <a:buSzTx/>
              <a:buNone/>
              <a:defRPr sz="1339">
                <a:latin typeface="Menlo"/>
                <a:ea typeface="Menlo"/>
                <a:cs typeface="Menlo"/>
                <a:sym typeface="Menlo"/>
              </a:defRPr>
            </a:pPr>
            <a:r>
              <a:t>247                                                               The Pout-Pout Fish  Bed Time Stories</a:t>
            </a:r>
          </a:p>
          <a:p>
            <a:pPr marL="0" indent="0" defTabSz="329184">
              <a:spcBef>
                <a:spcPts val="0"/>
              </a:spcBef>
              <a:buSzTx/>
              <a:buNone/>
              <a:defRPr sz="1339">
                <a:latin typeface="Menlo"/>
                <a:ea typeface="Menlo"/>
                <a:cs typeface="Menlo"/>
                <a:sym typeface="Menlo"/>
              </a:defRPr>
            </a:pPr>
            <a:r>
              <a:t>248                                                   Dear Zoo: A Lift-the-Flap Book  Bed Time Stories</a:t>
            </a:r>
          </a:p>
          <a:p>
            <a:pPr marL="0" indent="0" defTabSz="329184">
              <a:spcBef>
                <a:spcPts val="0"/>
              </a:spcBef>
              <a:buSzTx/>
              <a:buNone/>
              <a:defRPr sz="1339">
                <a:latin typeface="Menlo"/>
                <a:ea typeface="Menlo"/>
                <a:cs typeface="Menlo"/>
                <a:sym typeface="Menlo"/>
              </a:defRPr>
            </a:pPr>
            <a:r>
              <a:t>249                                                     If Animals Kissed Good Night  Bed Time Stories</a:t>
            </a:r>
          </a:p>
          <a:p>
            <a:pPr marL="329184" indent="-329184" defTabSz="420624">
              <a:spcBef>
                <a:spcPts val="3000"/>
              </a:spcBef>
              <a:defRPr sz="1872"/>
            </a:pPr>
            <a:r>
              <a:t>To display book information:</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./senti_mend.py -i -t 244</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Book Information:</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Id: 244</a:t>
            </a:r>
          </a:p>
          <a:p>
            <a:pPr marL="0" indent="0" defTabSz="329184">
              <a:spcBef>
                <a:spcPts val="0"/>
              </a:spcBef>
              <a:buSzTx/>
              <a:buNone/>
              <a:defRPr sz="1339">
                <a:latin typeface="Menlo"/>
                <a:ea typeface="Menlo"/>
                <a:cs typeface="Menlo"/>
                <a:sym typeface="Menlo"/>
              </a:defRPr>
            </a:pPr>
            <a:r>
              <a:t>            Title: Greek Myths for Young Children</a:t>
            </a:r>
          </a:p>
          <a:p>
            <a:pPr marL="0" indent="0" defTabSz="329184">
              <a:spcBef>
                <a:spcPts val="0"/>
              </a:spcBef>
              <a:buSzTx/>
              <a:buNone/>
              <a:defRPr sz="1339">
                <a:latin typeface="Menlo"/>
                <a:ea typeface="Menlo"/>
                <a:cs typeface="Menlo"/>
                <a:sym typeface="Menlo"/>
              </a:defRPr>
            </a:pPr>
            <a:r>
              <a:t>           Author: Heather Amery</a:t>
            </a:r>
          </a:p>
          <a:p>
            <a:pPr marL="0" indent="0" defTabSz="329184">
              <a:spcBef>
                <a:spcPts val="0"/>
              </a:spcBef>
              <a:buSzTx/>
              <a:buNone/>
              <a:defRPr sz="1339">
                <a:latin typeface="Menlo"/>
                <a:ea typeface="Menlo"/>
                <a:cs typeface="Menlo"/>
                <a:sym typeface="Menlo"/>
              </a:defRPr>
            </a:pPr>
            <a:r>
              <a:t>         Category: Bed Time Stories</a:t>
            </a:r>
          </a:p>
          <a:p>
            <a:pPr marL="0" indent="0" defTabSz="329184">
              <a:spcBef>
                <a:spcPts val="0"/>
              </a:spcBef>
              <a:buSzTx/>
              <a:buNone/>
              <a:defRPr sz="1339">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ample Use Case"/>
          <p:cNvSpPr txBox="1">
            <a:spLocks noGrp="1"/>
          </p:cNvSpPr>
          <p:nvPr>
            <p:ph type="title"/>
          </p:nvPr>
        </p:nvSpPr>
        <p:spPr>
          <a:prstGeom prst="rect">
            <a:avLst/>
          </a:prstGeom>
        </p:spPr>
        <p:txBody>
          <a:bodyPr/>
          <a:lstStyle/>
          <a:p>
            <a:r>
              <a:t>Sample Use Case</a:t>
            </a:r>
          </a:p>
        </p:txBody>
      </p:sp>
      <p:sp>
        <p:nvSpPr>
          <p:cNvPr id="144" name="To search a book:…"/>
          <p:cNvSpPr txBox="1">
            <a:spLocks noGrp="1"/>
          </p:cNvSpPr>
          <p:nvPr>
            <p:ph type="body" idx="1"/>
          </p:nvPr>
        </p:nvSpPr>
        <p:spPr>
          <a:prstGeom prst="rect">
            <a:avLst/>
          </a:prstGeom>
        </p:spPr>
        <p:txBody>
          <a:bodyPr anchor="t"/>
          <a:lstStyle/>
          <a:p>
            <a:pPr>
              <a:defRPr sz="2600"/>
            </a:pPr>
            <a:r>
              <a:t>To search a book:</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/senti_mend.py -s -t "Greek"</a:t>
            </a:r>
          </a:p>
          <a:p>
            <a:pPr marL="0" indent="0" defTabSz="457200">
              <a:spcBef>
                <a:spcPts val="0"/>
              </a:spcBef>
              <a:buSzTx/>
              <a:buNone/>
              <a:defRPr sz="1360">
                <a:latin typeface="Menlo"/>
                <a:ea typeface="Menlo"/>
                <a:cs typeface="Menlo"/>
                <a:sym typeface="Menlo"/>
              </a:defRPr>
            </a:pPr>
            <a:r>
              <a:t>Book Information: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244</a:t>
            </a:r>
          </a:p>
          <a:p>
            <a:pPr marL="0" indent="0" defTabSz="457200">
              <a:spcBef>
                <a:spcPts val="0"/>
              </a:spcBef>
              <a:buSzTx/>
              <a:buNone/>
              <a:defRPr sz="1360">
                <a:latin typeface="Menlo"/>
                <a:ea typeface="Menlo"/>
                <a:cs typeface="Menlo"/>
                <a:sym typeface="Menlo"/>
              </a:defRPr>
            </a:pPr>
            <a:r>
              <a:t>            Title: Greek Myths for Young Children</a:t>
            </a:r>
          </a:p>
          <a:p>
            <a:pPr marL="0" indent="0" defTabSz="457200">
              <a:spcBef>
                <a:spcPts val="0"/>
              </a:spcBef>
              <a:buSzTx/>
              <a:buNone/>
              <a:defRPr sz="1360">
                <a:latin typeface="Menlo"/>
                <a:ea typeface="Menlo"/>
                <a:cs typeface="Menlo"/>
                <a:sym typeface="Menlo"/>
              </a:defRPr>
            </a:pPr>
            <a:r>
              <a:t>           Author: Heather Amery</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245</a:t>
            </a:r>
          </a:p>
          <a:p>
            <a:pPr marL="0" indent="0" defTabSz="457200">
              <a:spcBef>
                <a:spcPts val="0"/>
              </a:spcBef>
              <a:buSzTx/>
              <a:buNone/>
              <a:defRPr sz="1360">
                <a:latin typeface="Menlo"/>
                <a:ea typeface="Menlo"/>
                <a:cs typeface="Menlo"/>
                <a:sym typeface="Menlo"/>
              </a:defRPr>
            </a:pPr>
            <a:r>
              <a:t>            Title: Child's Introduction to Greek Mythology: The Stories of the Gods, Goddesses, Heroes, Monsters, and Other Mythical Creatures</a:t>
            </a:r>
          </a:p>
          <a:p>
            <a:pPr marL="0" indent="0" defTabSz="457200">
              <a:spcBef>
                <a:spcPts val="0"/>
              </a:spcBef>
              <a:buSzTx/>
              <a:buNone/>
              <a:defRPr sz="1360">
                <a:latin typeface="Menlo"/>
                <a:ea typeface="Menlo"/>
                <a:cs typeface="Menlo"/>
                <a:sym typeface="Menlo"/>
              </a:defRPr>
            </a:pPr>
            <a:r>
              <a:t>           Author: Heather Alexander</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The newest book in Black Dog's best-selling, award-winning series explores the fascinating world of Greek mythology from the myth of Narcissus to Odysseus versus the Cyclopes. Includes a Gods and Goddesses Family Tree Poster and Stickers.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03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ample Use Case"/>
          <p:cNvSpPr txBox="1">
            <a:spLocks noGrp="1"/>
          </p:cNvSpPr>
          <p:nvPr>
            <p:ph type="title"/>
          </p:nvPr>
        </p:nvSpPr>
        <p:spPr>
          <a:prstGeom prst="rect">
            <a:avLst/>
          </a:prstGeom>
        </p:spPr>
        <p:txBody>
          <a:bodyPr/>
          <a:lstStyle/>
          <a:p>
            <a:r>
              <a:t>Sample Use Case</a:t>
            </a:r>
          </a:p>
        </p:txBody>
      </p:sp>
      <p:sp>
        <p:nvSpPr>
          <p:cNvPr id="147" name="To check for recommended books based on given title:…"/>
          <p:cNvSpPr txBox="1">
            <a:spLocks noGrp="1"/>
          </p:cNvSpPr>
          <p:nvPr>
            <p:ph type="body" idx="1"/>
          </p:nvPr>
        </p:nvSpPr>
        <p:spPr>
          <a:prstGeom prst="rect">
            <a:avLst/>
          </a:prstGeom>
        </p:spPr>
        <p:txBody>
          <a:bodyPr anchor="t"/>
          <a:lstStyle/>
          <a:p>
            <a:pPr>
              <a:defRPr sz="2600"/>
            </a:pPr>
            <a:r>
              <a:t>To check for recommended books based on given title:</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./senti_mend.py -c -t 244</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r>
              <a:t>                      RECOMMENDATION</a:t>
            </a: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The sparsity level of Book Reviews is 97.8%</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Title: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Note: The following books received positive score and positive feedback from parents</a:t>
            </a:r>
          </a:p>
          <a:p>
            <a:pPr marL="0" indent="0" defTabSz="457200">
              <a:spcBef>
                <a:spcPts val="0"/>
              </a:spcBef>
              <a:buSzTx/>
              <a:buNone/>
              <a:defRPr sz="1360">
                <a:latin typeface="Menlo"/>
                <a:ea typeface="Menlo"/>
                <a:cs typeface="Menlo"/>
                <a:sym typeface="Menlo"/>
              </a:defRPr>
            </a:pPr>
            <a:r>
              <a:t>      who also read the book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positives  score                                   title</a:t>
            </a:r>
          </a:p>
          <a:p>
            <a:pPr marL="0" indent="0" defTabSz="457200">
              <a:spcBef>
                <a:spcPts val="0"/>
              </a:spcBef>
              <a:buSzTx/>
              <a:buNone/>
              <a:defRPr sz="1360">
                <a:latin typeface="Menlo"/>
                <a:ea typeface="Menlo"/>
                <a:cs typeface="Menlo"/>
                <a:sym typeface="Menlo"/>
              </a:defRPr>
            </a:pPr>
            <a:r>
              <a:t>     19.0   1.00          Greek Myths for Young Children</a:t>
            </a:r>
          </a:p>
          <a:p>
            <a:pPr marL="0" indent="0" defTabSz="457200">
              <a:spcBef>
                <a:spcPts val="0"/>
              </a:spcBef>
              <a:buSzTx/>
              <a:buNone/>
              <a:defRPr sz="1360">
                <a:latin typeface="Menlo"/>
                <a:ea typeface="Menlo"/>
                <a:cs typeface="Menlo"/>
                <a:sym typeface="Menlo"/>
              </a:defRPr>
            </a:pPr>
            <a:r>
              <a:t>      8.0   1.00                       Same or Different</a:t>
            </a:r>
          </a:p>
          <a:p>
            <a:pPr marL="0" indent="0" defTabSz="457200">
              <a:spcBef>
                <a:spcPts val="0"/>
              </a:spcBef>
              <a:buSzTx/>
              <a:buNone/>
              <a:defRPr sz="1360">
                <a:latin typeface="Menlo"/>
                <a:ea typeface="Menlo"/>
                <a:cs typeface="Menlo"/>
                <a:sym typeface="Menlo"/>
              </a:defRPr>
            </a:pPr>
            <a:r>
              <a:t>      2.0   1.00  Sensational Seasons: Reproducible Fall</a:t>
            </a:r>
          </a:p>
          <a:p>
            <a:pPr marL="0" indent="0" defTabSz="457200">
              <a:spcBef>
                <a:spcPts val="0"/>
              </a:spcBef>
              <a:buSzTx/>
              <a:buNone/>
              <a:defRPr sz="1360">
                <a:latin typeface="Menlo"/>
                <a:ea typeface="Menlo"/>
                <a:cs typeface="Menlo"/>
                <a:sym typeface="Menlo"/>
              </a:defRPr>
            </a:pPr>
            <a:r>
              <a:t>      6.0   0.86                        Beginning Sounds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468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324</TotalTime>
  <Words>910</Words>
  <Application>Microsoft Macintosh PowerPoint</Application>
  <PresentationFormat>Custom</PresentationFormat>
  <Paragraphs>271</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Helvetica</vt:lpstr>
      <vt:lpstr>Helvetica Light</vt:lpstr>
      <vt:lpstr>Helvetica Neue</vt:lpstr>
      <vt:lpstr>Menlo</vt:lpstr>
      <vt:lpstr>Gradient</vt:lpstr>
      <vt:lpstr>SENTI_MEND</vt:lpstr>
      <vt:lpstr>Installation</vt:lpstr>
      <vt:lpstr>Installation</vt:lpstr>
      <vt:lpstr>Installation</vt:lpstr>
      <vt:lpstr>Installation</vt:lpstr>
      <vt:lpstr>Usage</vt:lpstr>
      <vt:lpstr>Sample Use Case</vt:lpstr>
      <vt:lpstr>Sample Use Case</vt:lpstr>
      <vt:lpstr>Sample Use Case</vt:lpstr>
      <vt:lpstr>Sample Use Case</vt:lpstr>
      <vt:lpstr>Sample Use Case</vt:lpstr>
      <vt:lpstr>Sample Use Case</vt:lpstr>
      <vt:lpstr>NLP Features</vt:lpstr>
      <vt:lpstr>Score</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SENTI_MEND</dc:title>
  <cp:lastModifiedBy>raymond ordona</cp:lastModifiedBy>
  <cp:revision>16</cp:revision>
  <dcterms:modified xsi:type="dcterms:W3CDTF">2017-12-04T03:27:56Z</dcterms:modified>
</cp:coreProperties>
</file>